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263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fd26d1ad71e6838d#tid=68f5a14c2da03f000a4f38b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0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4_1#250b94a3d?vop=1&amp;pid=ff6c35c16&amp;color=0,0,0&amp;vtp=1&amp;bt=1&amp;bbb=1&amp;hb=1"/>
              <p:cNvSpPr/>
              <p:nvPr/>
            </p:nvSpPr>
            <p:spPr>
              <a:xfrm>
                <a:off x="832104" y="1080000"/>
                <a:ext cx="10533888" cy="13322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盒子中有2个白球和3个黑球，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盒子中有3个白球和2个黑球.先从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盒子随机取出一球放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盒子，设“从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盒子取出的球是白球”为事件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，“从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盒子取出的球是黑球”为事件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；再从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盒子</a:t>
                </a:r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中随机取一球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，设“从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盒子取出的球是白球”为事件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，“从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盒子取出的球是黑球”为事件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，下列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说法正确的是(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4_1#250b94a3d?vop=1&amp;pid=ff6c35c1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332230"/>
              </a:xfrm>
              <a:prstGeom prst="rect">
                <a:avLst/>
              </a:prstGeom>
              <a:blipFill>
                <a:blip r:embed="rId3"/>
                <a:stretch>
                  <a:fillRect l="-1389" t="-4566" r="-1042" b="-105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5_1#250b94a3d.bracket?vop=1&amp;pid=ff6c35c16&amp;color=0,0,0&amp;vpa=5&amp;vtp=1&amp;bbb=1"/>
          <p:cNvSpPr/>
          <p:nvPr/>
        </p:nvSpPr>
        <p:spPr>
          <a:xfrm>
            <a:off x="2412460" y="2103239"/>
            <a:ext cx="496888" cy="3061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6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4_2#250b94a3d.choices?vop=1&amp;pid=ff6c35c16&amp;color=0,0,0&amp;vtp=1&amp;bbb=1"/>
              <p:cNvSpPr/>
              <p:nvPr/>
            </p:nvSpPr>
            <p:spPr>
              <a:xfrm>
                <a:off x="832104" y="2402833"/>
                <a:ext cx="10533888" cy="457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600"/>
                  </a:lnSpc>
                  <a:tabLst>
                    <a:tab pos="2976372" algn="l"/>
                    <a:tab pos="5914644" algn="l"/>
                    <a:tab pos="83957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是互斥事件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是独立事件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4_2#250b94a3d.choices?vop=1&amp;pid=ff6c35c1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02833"/>
                <a:ext cx="10533888" cy="457200"/>
              </a:xfrm>
              <a:prstGeom prst="rect">
                <a:avLst/>
              </a:prstGeom>
              <a:blipFill>
                <a:blip r:embed="rId4"/>
                <a:stretch>
                  <a:fillRect l="-1389" b="-18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6_1#250b94a3d?vop=1&amp;pid=ff6c35c16&amp;color=0,0,0&amp;vtp=1&amp;bbb=1"/>
              <p:cNvSpPr/>
              <p:nvPr/>
            </p:nvSpPr>
            <p:spPr>
              <a:xfrm>
                <a:off x="832104" y="2860033"/>
                <a:ext cx="10533888" cy="2730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【解析】由题可知,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A,由题可知,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是对立事件,所以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是互斥事件,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B，C,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不是独立事件,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</a:t>
                </a:r>
                <a:endParaRPr lang="en-US" altLang="zh-CN" sz="18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AS.16_1#250b94a3d?vop=1&amp;pid=ff6c35c1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860033"/>
                <a:ext cx="10533888" cy="2730500"/>
              </a:xfrm>
              <a:prstGeom prst="rect">
                <a:avLst/>
              </a:prstGeom>
              <a:blipFill>
                <a:blip r:embed="rId5"/>
                <a:stretch>
                  <a:fillRect l="-1389" b="-31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7_1#d8d3ad97b?vop=1&amp;pid=ff6c35c16&amp;color=0,0,0&amp;vtp=1&amp;bt=1&amp;bbb=1&amp;hb=1"/>
          <p:cNvSpPr/>
          <p:nvPr/>
        </p:nvSpPr>
        <p:spPr>
          <a:xfrm>
            <a:off x="832104" y="1080000"/>
            <a:ext cx="1053190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多选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已知编号分别为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1，2，3的三个盒子，其中1号盒子内装有两个1号球，一个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2号球和一个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号球；2号盒子内装有两个1号球，一个3号球；3号盒子内装有三个1号球，两个2号球.若第一次先从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1号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盒子内随机抽取一个球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，将取出的球放入与球同编号的盒子中，第二次从该盒子中任取一个球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，则下列说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法正确的是(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pic>
        <p:nvPicPr>
          <p:cNvPr id="3" name="QC_4_BD.17_1#d8d3ad97b?vop=1&amp;pid=ff6c35c16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53177" y="1203444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4_AN.18_1#d8d3ad97b.bracket?vop=1&amp;pid=ff6c35c16&amp;color=0,0,0&amp;vpa=6&amp;vtp=1&amp;bbb=1"/>
          <p:cNvSpPr/>
          <p:nvPr/>
        </p:nvSpPr>
        <p:spPr>
          <a:xfrm>
            <a:off x="2158460" y="2323965"/>
            <a:ext cx="6619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ABC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7_2#d8d3ad97b.choices?vop=1&amp;pid=ff6c35c16&amp;color=0,0,0&amp;vtp=1&amp;bbb=1"/>
              <p:cNvSpPr/>
              <p:nvPr/>
            </p:nvSpPr>
            <p:spPr>
              <a:xfrm>
                <a:off x="832104" y="2682232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在第一次抽到2号球的条件下，第二次抽到1号球的概率为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第二次抽到3号球的概率为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若第二次抽到的是3号球，则它来自1号盒子的概率最大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若将5个不同的小球放入这三个盒子内，每个盒子至少放1个，则不同的放法有180种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17_2#d8d3ad97b.choices?vop=1&amp;pid=ff6c35c1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82232"/>
                <a:ext cx="10533888" cy="1608455"/>
              </a:xfrm>
              <a:prstGeom prst="rect">
                <a:avLst/>
              </a:prstGeom>
              <a:blipFill>
                <a:blip r:embed="rId4"/>
                <a:stretch>
                  <a:fillRect l="-1389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9_1#d8d3ad97b?vop=1&amp;pid=ff6c35c16&amp;color=0,0,0&amp;vtp=1&amp;bt=1&amp;bbb=1&amp;hb=1"/>
              <p:cNvSpPr/>
              <p:nvPr/>
            </p:nvSpPr>
            <p:spPr>
              <a:xfrm>
                <a:off x="832104" y="1080000"/>
                <a:ext cx="10533888" cy="3122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【解析】记第一次抽到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号球的事件为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=1,2,3)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A,记第二次在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号盒子内抽到1号球的事件为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=1,2,3)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，则在第一次抽到2号球的条件下,将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2号球放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2号盒子内,因此第二次抽到1号球的概率为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𝐷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选项正确；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B,记第二次在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号盒子内抽到3号球的事件为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=1,2,3)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记第二次抽到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3号球的事件为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)]=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选项正确；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19_1#d8d3ad97b?vop=1&amp;pid=ff6c35c1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122930"/>
              </a:xfrm>
              <a:prstGeom prst="rect">
                <a:avLst/>
              </a:prstGeom>
              <a:blipFill>
                <a:blip r:embed="rId3"/>
                <a:stretch>
                  <a:fillRect l="-1389" r="-984" b="-46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9_2#d8d3ad97b?vop=1&amp;pid=ff6c35c16&amp;color=0,0,0&amp;mp=1&amp;vtp=1&amp;bt=1&amp;bbb=1&amp;hb=1"/>
              <p:cNvSpPr/>
              <p:nvPr/>
            </p:nvSpPr>
            <p:spPr>
              <a:xfrm>
                <a:off x="832104" y="1080000"/>
                <a:ext cx="10533888" cy="4608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对于C,由B选项知，第二次抽到3号球的概率为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，第二次抽到的球取自编号与第一次取的球的号码相同的</a:t>
                </a:r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盒子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48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48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48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（注意：理论研究和实际中还会遇到一类问题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,那就是需要根据试验发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生的结果寻找原因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,分析导致这一试验结果的各种可能的原因中哪个起主要作用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,解决这类问题的方法就是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利用贝叶斯公式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.贝叶斯公式的意义是分析导致某事件发生的各种原因可能性的大小,称为后验概率）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若第二次抽到的是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3号球,则它来自1号盒子的概率最大,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选项正确；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D,把5个不同的小球分成3组的不同分组方法数是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,将每一种分组方法分成的小球分别放在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三个盒子中有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种不同放法,由分步乘法计数原理得不同的放法种数是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选项错误.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19_2#d8d3ad97b?vop=1&amp;pid=ff6c35c16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608830"/>
              </a:xfrm>
              <a:prstGeom prst="rect">
                <a:avLst/>
              </a:prstGeom>
              <a:blipFill>
                <a:blip r:embed="rId3"/>
                <a:stretch>
                  <a:fillRect l="-1389" r="-1273" b="-30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20_1#dd53dcfed?vop=1&amp;pid=ff6c35c16&amp;color=0,0,0&amp;vtp=1&amp;bt=1&amp;bbb=1&amp;hb=1"/>
              <p:cNvSpPr/>
              <p:nvPr/>
            </p:nvSpPr>
            <p:spPr>
              <a:xfrm>
                <a:off x="832104" y="1080000"/>
                <a:ext cx="10531904" cy="2095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人工智能在做出某种推理和决策前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，常常是先确定先验概率，然后通过计算得到后验概率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，使先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验概率得到修正和校对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，再根据后验概率做出推理和决策.我们利用这种方法设计如下试验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：有完全相同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的甲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、乙两个袋子，袋子内有形状和大小完全相同的小球，其中甲袋中有9个红球和1个白球，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乙袋中有2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个红球和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8个白球.我们首先从这两个袋子中随机选择一个袋子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，假设首次试验选到甲袋或乙袋的概率均为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（先验概率），再从该袋子中随机摸出1个球，称为一次试验.经过多次试验，直到摸出红球，则试验结束.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20_1#dd53dcfed?vop=1&amp;pid=ff6c35c1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1904" cy="2095500"/>
              </a:xfrm>
              <a:prstGeom prst="rect">
                <a:avLst/>
              </a:prstGeom>
              <a:blipFill>
                <a:blip r:embed="rId3"/>
                <a:stretch>
                  <a:fillRect l="-1390" r="-2432" b="-40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20_1#dd53dcfed?vop=1&amp;pid=ff6c35c16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8778" y="1203444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5_BD.21_1#5977cc0f9?vop=1&amp;pid=dd53dcfed&amp;color=0,0,0&amp;vtp=1&amp;bbb=1"/>
          <p:cNvSpPr/>
          <p:nvPr/>
        </p:nvSpPr>
        <p:spPr>
          <a:xfrm>
            <a:off x="832104" y="3183374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（1）求首次试验结束的概率.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22_1#5977cc0f9?vop=1&amp;pid=dd53dcfed&amp;color=0,0,0&amp;vtp=1&amp;bbb=1"/>
              <p:cNvSpPr/>
              <p:nvPr/>
            </p:nvSpPr>
            <p:spPr>
              <a:xfrm>
                <a:off x="832104" y="3547864"/>
                <a:ext cx="10533888" cy="12573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【解】设试验一次,“选到甲袋”为事件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,“选到乙袋”为事件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试验结果为红球”为事件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,“试验结果为白球”为事件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,所以首次试验结束的概率为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5_AN.22_1#5977cc0f9?vop=1&amp;pid=dd53dcfe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47864"/>
                <a:ext cx="10533888" cy="1257300"/>
              </a:xfrm>
              <a:prstGeom prst="rect">
                <a:avLst/>
              </a:prstGeom>
              <a:blipFill>
                <a:blip r:embed="rId5"/>
                <a:stretch>
                  <a:fillRect l="-1389" b="-63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23_1#bb4628ef9?vop=1&amp;pid=dd53dcfed&amp;color=0,0,0&amp;vtp=1&amp;bt=1&amp;bbb=1"/>
          <p:cNvSpPr/>
          <p:nvPr/>
        </p:nvSpPr>
        <p:spPr>
          <a:xfrm>
            <a:off x="832104" y="1080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（2）在首次试验摸出白球的条件下，我们对选到甲袋或乙袋的概率（先验概率）进行调整.</a:t>
            </a:r>
            <a:endParaRPr lang="en-US" altLang="zh-CN" sz="1800" dirty="0"/>
          </a:p>
        </p:txBody>
      </p:sp>
      <p:sp>
        <p:nvSpPr>
          <p:cNvPr id="3" name="QO_6_BD.24_1#057f7cf9e?vop=1&amp;pid=bb4628ef9&amp;color=0,0,0&amp;vtp=1&amp;bbb=1"/>
          <p:cNvSpPr/>
          <p:nvPr/>
        </p:nvSpPr>
        <p:spPr>
          <a:xfrm>
            <a:off x="832104" y="1488495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（ⅰ）求选到的袋子为甲袋的概率.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25_1#057f7cf9e?vop=1&amp;pid=bb4628ef9&amp;color=0,0,0&amp;vtp=1&amp;bbb=1"/>
              <p:cNvSpPr/>
              <p:nvPr/>
            </p:nvSpPr>
            <p:spPr>
              <a:xfrm>
                <a:off x="832104" y="1861812"/>
                <a:ext cx="10533888" cy="16307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是对立事件,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𝐴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𝐵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20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以选到的袋子为甲袋的概率为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AN.25_1#057f7cf9e?vop=1&amp;pid=bb4628ef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61812"/>
                <a:ext cx="10533888" cy="1630744"/>
              </a:xfrm>
              <a:prstGeom prst="rect">
                <a:avLst/>
              </a:prstGeom>
              <a:blipFill>
                <a:blip r:embed="rId3"/>
                <a:stretch>
                  <a:fillRect l="-1389" b="-48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6_1#1d0f1df4e?vop=1&amp;pid=bb4628ef9&amp;color=0,0,0&amp;vtp=1&amp;bt=1&amp;bbb=1&amp;hb=1"/>
          <p:cNvSpPr/>
          <p:nvPr/>
        </p:nvSpPr>
        <p:spPr>
          <a:xfrm>
            <a:off x="832104" y="1080000"/>
            <a:ext cx="10533888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（ⅱ）将首次试验摸出的白球放回原来袋子，继续进行第二次试验时有两种方案.方案①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：从原来袋子中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摸球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；方案②：从另外一个袋子中摸球.请通过计算，说明选择哪个方案第二次试验结束的概率更大.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27_1#1d0f1df4e?vop=1&amp;pid=bb4628ef9&amp;color=0,0,0&amp;vtp=1&amp;bbb=1"/>
              <p:cNvSpPr/>
              <p:nvPr/>
            </p:nvSpPr>
            <p:spPr>
              <a:xfrm>
                <a:off x="832104" y="1863717"/>
                <a:ext cx="10533888" cy="19875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【解】由（ⅰ）得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以方案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①中取到红球的概率为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案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②中取到红球的概率为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,所以方案②中取到红球的概率更大.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AN.27_1#1d0f1df4e?vop=1&amp;pid=bb4628ef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63717"/>
                <a:ext cx="10533888" cy="1987550"/>
              </a:xfrm>
              <a:prstGeom prst="rect">
                <a:avLst/>
              </a:prstGeom>
              <a:blipFill>
                <a:blip r:embed="rId3"/>
                <a:stretch>
                  <a:fillRect l="-1389" b="-39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28_1#0b31a606a?vop=1&amp;pid=ff6c35c16&amp;color=0,0,0&amp;vtp=1&amp;bt=1&amp;bbb=1&amp;hb=1"/>
              <p:cNvSpPr/>
              <p:nvPr/>
            </p:nvSpPr>
            <p:spPr>
              <a:xfrm>
                <a:off x="832104" y="1080000"/>
                <a:ext cx="10531904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在一个抽奖游戏中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，有编号分别为1，2，3的三个外观相同的空箱子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，现随机选择一个箱子放入一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件奖品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，然后让抽奖人随机选定一个箱子.某次游戏，在抽奖人打开箱子前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，主持人先打开抽奖人选择之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外的一个箱子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，发现是空箱，此时抽奖人可以考虑换箱子也可以不换箱子.记事件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“抽奖人第一次选中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的是空箱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”，事件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为“主持人打开的是空箱”.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BD.28_1#0b31a606a?vop=1&amp;pid=ff6c35c1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1904" cy="1611630"/>
              </a:xfrm>
              <a:prstGeom prst="rect">
                <a:avLst/>
              </a:prstGeom>
              <a:blipFill>
                <a:blip r:embed="rId3"/>
                <a:stretch>
                  <a:fillRect l="-1390" r="-1158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28_1#0b31a606a?vop=1&amp;pid=ff6c35c16&amp;color=0,0,0&amp;tib=255,255,255&amp;iip=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50208" y="1203444"/>
            <a:ext cx="25603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5_BD.29_1#b577ff316?vop=1&amp;pid=0b31a606a&amp;color=0,0,0&amp;vtp=1&amp;bbb=1"/>
          <p:cNvSpPr/>
          <p:nvPr/>
        </p:nvSpPr>
        <p:spPr>
          <a:xfrm>
            <a:off x="832104" y="2682232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（1）如果主持人知道内情，即知道奖品所在的箱子，求抽奖人换箱子中奖的概率；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30_1#b577ff316?vop=1&amp;pid=0b31a606a&amp;color=0,0,0&amp;vtp=1&amp;bbb=1"/>
              <p:cNvSpPr/>
              <p:nvPr/>
            </p:nvSpPr>
            <p:spPr>
              <a:xfrm>
                <a:off x="832104" y="3046722"/>
                <a:ext cx="10533888" cy="1676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【解】若主持人知道内情,则他必然打开空箱子,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∪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∪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相互独立,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说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明不换箱子中奖的概率是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,所以抽奖人换箱子中奖的概率是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5_AN.30_1#b577ff316?vop=1&amp;pid=0b31a606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46722"/>
                <a:ext cx="10533888" cy="1676400"/>
              </a:xfrm>
              <a:prstGeom prst="rect">
                <a:avLst/>
              </a:prstGeom>
              <a:blipFill>
                <a:blip r:embed="rId5"/>
                <a:stretch>
                  <a:fillRect l="-1389" b="-47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1_1#2bac09ccf?vop=1&amp;pid=0b31a606a&amp;color=0,0,0&amp;vtp=1&amp;bt=1&amp;bbb=1"/>
          <p:cNvSpPr/>
          <p:nvPr/>
        </p:nvSpPr>
        <p:spPr>
          <a:xfrm>
            <a:off x="832104" y="1080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（2）如果主持人不知道内情，即不知道奖品所在的箱子，求抽奖人不换箱子中奖的概率；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32_1#2bac09ccf?vop=1&amp;pid=0b31a606a&amp;color=0,0,0&amp;vtp=1&amp;bbb=1"/>
              <p:cNvSpPr/>
              <p:nvPr/>
            </p:nvSpPr>
            <p:spPr>
              <a:xfrm>
                <a:off x="832104" y="1446522"/>
                <a:ext cx="10533888" cy="9699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【解】若主持人不知道内情,则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,于是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以抽奖人不换箱子中奖的概率为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32_1#2bac09ccf?vop=1&amp;pid=0b31a606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6522"/>
                <a:ext cx="10533888" cy="969963"/>
              </a:xfrm>
              <a:prstGeom prst="rect">
                <a:avLst/>
              </a:prstGeom>
              <a:blipFill>
                <a:blip r:embed="rId3"/>
                <a:stretch>
                  <a:fillRect l="-1389" r="-1447" b="-88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3_1#0448bf42d?vop=1&amp;pid=0b31a606a&amp;color=0,0,0&amp;vtp=1&amp;bt=1&amp;bbb=1"/>
              <p:cNvSpPr/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（3）如果主持人知道内情的概率为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，求抽奖人不换箱子中奖的概率.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33_1#0448bf42d?vop=1&amp;pid=0b31a606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34_1#0448bf42d?vop=1&amp;pid=0b31a606a&amp;color=0,0,0&amp;vtp=1&amp;bbb=1"/>
              <p:cNvSpPr/>
              <p:nvPr/>
            </p:nvSpPr>
            <p:spPr>
              <a:xfrm>
                <a:off x="832104" y="1446522"/>
                <a:ext cx="10533888" cy="25960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【解】设事件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表示主持人知道内情,则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∪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𝐴𝐵𝐸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∪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𝐴𝐵𝐸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𝐵𝐸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𝐵𝐸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34_1#0448bf42d?vop=1&amp;pid=0b31a606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6522"/>
                <a:ext cx="10533888" cy="2596071"/>
              </a:xfrm>
              <a:prstGeom prst="rect">
                <a:avLst/>
              </a:prstGeom>
              <a:blipFill>
                <a:blip r:embed="rId4"/>
                <a:stretch>
                  <a:fillRect l="-1389" b="-32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de0e72fcb.fixed?pid=5f74cc87a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第七章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随机变量及其分布</a:t>
            </a:r>
            <a:endParaRPr lang="en-US" altLang="zh-CN" sz="4400" dirty="0"/>
          </a:p>
        </p:txBody>
      </p:sp>
      <p:sp>
        <p:nvSpPr>
          <p:cNvPr id="3" name="C_2_BD#de0e72fcb.fixed?pid=5f74cc87a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7.1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条件概率与全概率公式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AN.34_2#0448bf42d?vop=1&amp;pid=0b31a606a&amp;color=0,0,0&amp;mp=1&amp;vtp=1&amp;bt=1&amp;bbb=1"/>
              <p:cNvSpPr/>
              <p:nvPr/>
            </p:nvSpPr>
            <p:spPr>
              <a:xfrm>
                <a:off x="832104" y="1080000"/>
                <a:ext cx="10533888" cy="2425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ba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2(1−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2(1−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以抽奖人不换箱子中奖的概率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2" name="QO_5_AN.34_2#0448bf42d?vop=1&amp;pid=0b31a606a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425700"/>
              </a:xfrm>
              <a:prstGeom prst="rect">
                <a:avLst/>
              </a:prstGeom>
              <a:blipFill>
                <a:blip r:embed="rId3"/>
                <a:stretch>
                  <a:fillRect l="-1389" b="-251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EX.35_1#0b31a606a?vop=1&amp;pid=ff6c35c16&amp;color=0,0,0&amp;vtp=1&amp;bt=1&amp;bbb=1&amp;hb=1"/>
              <p:cNvSpPr/>
              <p:nvPr/>
            </p:nvSpPr>
            <p:spPr>
              <a:xfrm>
                <a:off x="832104" y="1080000"/>
                <a:ext cx="10533888" cy="2044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思路导引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根据已知条件可得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相互独立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利用条件概率即可得解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由已知条件求得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进而可得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即可得解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；（3）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记事件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表示主持人知道内情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结合互斥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事件的概率加法公式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利用条件概率得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8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ba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进而求出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1+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2+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𝑝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即可求出抽奖人不换箱子中奖的概率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EX.35_1#0b31a606a?vop=1&amp;pid=ff6c35c1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044700"/>
              </a:xfrm>
              <a:prstGeom prst="rect">
                <a:avLst/>
              </a:prstGeom>
              <a:blipFill>
                <a:blip r:embed="rId3"/>
                <a:stretch>
                  <a:fillRect l="-1389" r="-1563" b="-2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ff6c35c16.fixed?pid=de0e72fcb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7.1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节测上分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dfaf17cda?vop=1&amp;pid=ff6c35c16&amp;color=0,0,0&amp;vtp=1&amp;bt=1&amp;bbb=1&amp;hb=1"/>
              <p:cNvSpPr/>
              <p:nvPr/>
            </p:nvSpPr>
            <p:spPr>
              <a:xfrm>
                <a:off x="832104" y="1080000"/>
                <a:ext cx="10533888" cy="11102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王刚是校足球队的替补球员，已知每场比赛王刚上场的概率为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，校足球队获胜的概率为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.若王刚上场</a:t>
                </a: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的情况下校足球队获胜的概率为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则校足球队获胜的比赛中王刚上场的概率为(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4_BD.1_1#dfaf17cda?vop=1&amp;pid=ff6c35c1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110234"/>
              </a:xfrm>
              <a:prstGeom prst="rect">
                <a:avLst/>
              </a:prstGeom>
              <a:blipFill>
                <a:blip r:embed="rId3"/>
                <a:stretch>
                  <a:fillRect l="-1389" r="-58" b="-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dfaf17cda.bracket?vop=1&amp;pid=ff6c35c16&amp;color=0,0,0&amp;vpa=1&amp;vtp=1"/>
          <p:cNvSpPr/>
          <p:nvPr/>
        </p:nvSpPr>
        <p:spPr>
          <a:xfrm>
            <a:off x="8884697" y="1889244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2#dfaf17cda.choices?vop=1&amp;pid=ff6c35c16&amp;color=0,0,0&amp;vtp=1&amp;bbb=1"/>
              <p:cNvSpPr/>
              <p:nvPr/>
            </p:nvSpPr>
            <p:spPr>
              <a:xfrm>
                <a:off x="832104" y="2191504"/>
                <a:ext cx="10533888" cy="535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674747" algn="l"/>
                    <a:tab pos="5324094" algn="l"/>
                    <a:tab pos="80750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_2#dfaf17cda.choices?vop=1&amp;pid=ff6c35c1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191504"/>
                <a:ext cx="10533888" cy="535559"/>
              </a:xfrm>
              <a:prstGeom prst="rect">
                <a:avLst/>
              </a:prstGeom>
              <a:blipFill>
                <a:blip r:embed="rId4"/>
                <a:stretch>
                  <a:fillRect l="-1389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3_1#dfaf17cda?vop=1&amp;pid=ff6c35c16&amp;color=0,0,0&amp;vtp=1&amp;bbb=1&amp;hb=1"/>
              <p:cNvSpPr/>
              <p:nvPr/>
            </p:nvSpPr>
            <p:spPr>
              <a:xfrm>
                <a:off x="832104" y="2737413"/>
                <a:ext cx="10533888" cy="1104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【解析】设事件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表示“王刚上场”,事件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表示“校足球队获胜”,则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</a:p>
              <a:p>
                <a:pPr latinLnBrk="1">
                  <a:lnSpc>
                    <a:spcPts val="53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𝐴𝐵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|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4_AS.3_1#dfaf17cda?vop=1&amp;pid=ff6c35c1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37413"/>
                <a:ext cx="10533888" cy="1104900"/>
              </a:xfrm>
              <a:prstGeom prst="rect">
                <a:avLst/>
              </a:prstGeom>
              <a:blipFill>
                <a:blip r:embed="rId5"/>
                <a:stretch>
                  <a:fillRect l="-1389" b="-5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4_1#ffcae71f1?vop=1&amp;pid=ff6c35c16&amp;color=0,0,0&amp;vtp=1&amp;bt=1&amp;bbb=1&amp;hb=1"/>
              <p:cNvSpPr/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新情境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某机场进行数据分析，发现航班延误小时数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与航班起飞前雷暴雨发生时间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（单位：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小时）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存在一定关系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，具体数据如表所示：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4_1#ffcae71f1?vop=1&amp;pid=ff6c35c1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QC_4_BD.4_2#ffcae71f1?colgroup=2,15,12,12,9&amp;vop=1&amp;pid=ff6c35c16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41791286"/>
                  </p:ext>
                </p:extLst>
              </p:nvPr>
            </p:nvGraphicFramePr>
            <p:xfrm>
              <a:off x="832104" y="1990717"/>
              <a:ext cx="10488168" cy="621285"/>
            </p:xfrm>
            <a:graphic>
              <a:graphicData uri="http://schemas.openxmlformats.org/drawingml/2006/table">
                <a:tbl>
                  <a:tblPr/>
                  <a:tblGrid>
                    <a:gridCol w="5943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03580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9631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49631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86537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0626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0&lt;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&lt;1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1≤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&lt;2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2≤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&lt;3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𝑋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≥3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𝑌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QC_4_BD.4_2#ffcae71f1?colgroup=2,15,12,12,9&amp;vop=1&amp;pid=ff6c35c16&amp;color=0,0,0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41791286"/>
                  </p:ext>
                </p:extLst>
              </p:nvPr>
            </p:nvGraphicFramePr>
            <p:xfrm>
              <a:off x="832104" y="1990717"/>
              <a:ext cx="10488168" cy="621285"/>
            </p:xfrm>
            <a:graphic>
              <a:graphicData uri="http://schemas.openxmlformats.org/drawingml/2006/table">
                <a:tbl>
                  <a:tblPr/>
                  <a:tblGrid>
                    <a:gridCol w="59436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03580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9631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496312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865376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0626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20" t="-1961" r="-1658163" b="-1176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9880" t="-1961" r="-226305" b="-1176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45966" t="-1961" r="-175550" b="-1176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45366" t="-1961" r="-75122" b="-1176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62745" t="-1961" r="-654" b="-11764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20" t="-100000" r="-1658163" b="-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4_3#ffcae71f1?vop=1&amp;pid=ff6c35c16&amp;color=0,0,0&amp;vtp=1&amp;bbb=1&amp;hb=1"/>
              <p:cNvSpPr/>
              <p:nvPr/>
            </p:nvSpPr>
            <p:spPr>
              <a:xfrm>
                <a:off x="832104" y="2740017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根据机场多年数据统计，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小于1，2，3的概率分别为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.若某航班起飞前已经发生了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1小时雷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暴雨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，则其延误时间不超过4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小时的概率为(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C_4_BD.4_3#ffcae71f1?vop=1&amp;pid=ff6c35c1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40017"/>
                <a:ext cx="10533888" cy="770255"/>
              </a:xfrm>
              <a:prstGeom prst="rect">
                <a:avLst/>
              </a:prstGeom>
              <a:blipFill>
                <a:blip r:embed="rId5"/>
                <a:stretch>
                  <a:fillRect l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4_AN.5_1#ffcae71f1.bracket?vop=1&amp;pid=ff6c35c16&amp;color=0,0,0&amp;vpa=2&amp;vtp=1"/>
          <p:cNvSpPr/>
          <p:nvPr/>
        </p:nvSpPr>
        <p:spPr>
          <a:xfrm>
            <a:off x="5263610" y="3145782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4_4#ffcae71f1.choices?vop=1&amp;pid=ff6c35c16&amp;color=0,0,0&amp;vtp=1&amp;bbb=1"/>
              <p:cNvSpPr/>
              <p:nvPr/>
            </p:nvSpPr>
            <p:spPr>
              <a:xfrm>
                <a:off x="832104" y="3521702"/>
                <a:ext cx="10533888" cy="5365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696972" algn="l"/>
                    <a:tab pos="5368544" algn="l"/>
                    <a:tab pos="80528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C_4_BD.4_4#ffcae71f1.choices?vop=1&amp;pid=ff6c35c1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21702"/>
                <a:ext cx="10533888" cy="536575"/>
              </a:xfrm>
              <a:prstGeom prst="rect">
                <a:avLst/>
              </a:prstGeom>
              <a:blipFill>
                <a:blip r:embed="rId6"/>
                <a:stretch>
                  <a:fillRect l="-1389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AS.6_1#ffcae71f1?vop=1&amp;pid=ff6c35c16&amp;color=0,0,0&amp;vtp=1&amp;bbb=1&amp;hb=1"/>
              <p:cNvSpPr/>
              <p:nvPr/>
            </p:nvSpPr>
            <p:spPr>
              <a:xfrm>
                <a:off x="832104" y="4063230"/>
                <a:ext cx="10533888" cy="1256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【解析】由概率的加法公式可得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≥1)=1−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&lt;1)=0.6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&lt;3)=0.9−0.4=0.5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关键：利用概率的加法公式求出相关概率）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𝑌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≤4|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&lt;3|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(1≤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&lt;3)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𝑋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≥1)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0.6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C_4_AS.6_1#ffcae71f1?vop=1&amp;pid=ff6c35c1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063230"/>
                <a:ext cx="10533888" cy="1256030"/>
              </a:xfrm>
              <a:prstGeom prst="rect">
                <a:avLst/>
              </a:prstGeom>
              <a:blipFill>
                <a:blip r:embed="rId7"/>
                <a:stretch>
                  <a:fillRect l="-1389" b="-106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7_1#d4f9b8e93?vop=1&amp;pid=ff6c35c16&amp;color=0,0,0&amp;vtp=1&amp;bt=1&amp;bbb=1&amp;hb=1"/>
              <p:cNvSpPr/>
              <p:nvPr/>
            </p:nvSpPr>
            <p:spPr>
              <a:xfrm>
                <a:off x="832104" y="1080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甲、乙、丙、丁四名农业专家被派驻到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三个村进行农业技术指导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，若要求每个村至少派驻一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名专家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，且每名专家只能被派驻到一个村，则在甲被派驻到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村的条件下，甲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、乙被派驻到同一个村的概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率为(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7_1#d4f9b8e93?vop=1&amp;pid=ff6c35c1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579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8_1#d4f9b8e93.bracket?vop=1&amp;pid=ff6c35c16&amp;color=0,0,0&amp;vpa=3&amp;vtp=1"/>
          <p:cNvSpPr/>
          <p:nvPr/>
        </p:nvSpPr>
        <p:spPr>
          <a:xfrm>
            <a:off x="1472660" y="1904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7_2#d4f9b8e93.choices?vop=1&amp;pid=ff6c35c16&amp;color=0,0,0&amp;vtp=1&amp;bbb=1"/>
              <p:cNvSpPr/>
              <p:nvPr/>
            </p:nvSpPr>
            <p:spPr>
              <a:xfrm>
                <a:off x="832104" y="2275832"/>
                <a:ext cx="10533888" cy="5365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696972" algn="l"/>
                    <a:tab pos="5368544" algn="l"/>
                    <a:tab pos="80528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7_2#d4f9b8e93.choices?vop=1&amp;pid=ff6c35c1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5832"/>
                <a:ext cx="10533888" cy="536575"/>
              </a:xfrm>
              <a:prstGeom prst="rect">
                <a:avLst/>
              </a:prstGeom>
              <a:blipFill>
                <a:blip r:embed="rId4"/>
                <a:stretch>
                  <a:fillRect l="-1389" b="-1590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9_1#d4f9b8e93?vop=1&amp;pid=ff6c35c16&amp;color=0,0,0&amp;vtp=1&amp;bbb=1&amp;hb=1"/>
              <p:cNvSpPr/>
              <p:nvPr/>
            </p:nvSpPr>
            <p:spPr>
              <a:xfrm>
                <a:off x="832104" y="2817360"/>
                <a:ext cx="10533888" cy="210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【解析】记事件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表示甲被派驻到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村,事件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表示甲、乙被派驻到同一个村,则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.由题意将甲、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乙、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丙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、丁四人分为3组,再将这3组分配给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三个村,则基本事件的总数为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Ω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同时发生,则甲、乙均被派驻到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村,派驻方法有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（种）.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𝐸𝐹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𝐸𝐹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Ω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den>
                    </m:f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𝐸𝐹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18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9_1#d4f9b8e93?vop=1&amp;pid=ff6c35c1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817360"/>
                <a:ext cx="10533888" cy="2108200"/>
              </a:xfrm>
              <a:prstGeom prst="rect">
                <a:avLst/>
              </a:prstGeom>
              <a:blipFill>
                <a:blip r:embed="rId5"/>
                <a:stretch>
                  <a:fillRect l="-1389" r="-3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9_2#d4f9b8e93?vop=1&amp;pid=ff6c35c16&amp;color=0,0,0&amp;mp=1&amp;vtp=1&amp;bt=1&amp;bbb=1&amp;hb=1"/>
              <p:cNvSpPr/>
              <p:nvPr/>
            </p:nvSpPr>
            <p:spPr>
              <a:xfrm>
                <a:off x="832104" y="1080000"/>
                <a:ext cx="10533888" cy="2578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记事件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表示甲被派驻到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村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表示甲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乙被派驻到同一个村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由题意可知甲被派驻到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村有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两种情况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被派驻到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村的只有甲一人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派驻方法有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此时甲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乙不在同一个村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被派驻到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村的有两人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其中一人是甲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派驻方法有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其中甲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乙同在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村的派驻方法有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𝐸𝐹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𝐸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6+6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9_2#d4f9b8e93?vop=1&amp;pid=ff6c35c16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578100"/>
              </a:xfrm>
              <a:prstGeom prst="rect">
                <a:avLst/>
              </a:prstGeom>
              <a:blipFill>
                <a:blip r:embed="rId3"/>
                <a:stretch>
                  <a:fillRect l="-1389" r="-405" b="-30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0_1#64bdde006?vop=1&amp;pid=ff6c35c16&amp;color=0,0,0&amp;vtp=1&amp;bt=1&amp;bbb=1&amp;hb=1"/>
          <p:cNvSpPr/>
          <p:nvPr/>
        </p:nvSpPr>
        <p:spPr>
          <a:xfrm>
            <a:off x="832104" y="1080000"/>
            <a:ext cx="10533888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新情境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达·芬奇方砖是在正六边形上画了具有视觉效果的正方体图案（如图①），把6片这样的达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·芬奇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方砖拼成如图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②所示的组合，这个组合再转换成如图③所示的几何体，则需要10个正方体叠落而成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，若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一个小球从图中阴影小正方体出发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，等概率向相邻小正方体（具有接触面）移动一步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，则经过两步移动后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小球又回到阴影小正方体的概率为(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pic>
        <p:nvPicPr>
          <p:cNvPr id="3" name="QC_4_BD.10_3#64bdde006?iti=1&amp;htil=1&amp;vop=1&amp;pid=ff6c35c16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93976" y="3220712"/>
            <a:ext cx="978408" cy="117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C_4_BD.10_4#64bdde006?iti=2&amp;htil=1&amp;vop=1&amp;pid=ff6c35c16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22392" y="3056120"/>
            <a:ext cx="1344168" cy="1344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4_BD.10_5#64bdde006?iti=3&amp;htil=1&amp;vop=1&amp;pid=ff6c35c16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14816" y="2809232"/>
            <a:ext cx="1581912" cy="1591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4_BD.10_6#64bdde006?iti=1&amp;htil=1&amp;vop=1&amp;pid=ff6c35c16&amp;color=0,0,0&amp;vtp=1&amp;bbb=1"/>
          <p:cNvSpPr/>
          <p:nvPr/>
        </p:nvSpPr>
        <p:spPr>
          <a:xfrm>
            <a:off x="2328387" y="4527288"/>
            <a:ext cx="509587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图①</a:t>
            </a:r>
            <a:endParaRPr lang="en-US" altLang="zh-CN" sz="1800" dirty="0"/>
          </a:p>
        </p:txBody>
      </p:sp>
      <p:sp>
        <p:nvSpPr>
          <p:cNvPr id="7" name="QC_4_BD.10_7#64bdde006?iti=2&amp;htil=1&amp;vop=1&amp;pid=ff6c35c16&amp;color=0,0,0&amp;vtp=1&amp;bbb=1"/>
          <p:cNvSpPr/>
          <p:nvPr/>
        </p:nvSpPr>
        <p:spPr>
          <a:xfrm>
            <a:off x="5839682" y="4527288"/>
            <a:ext cx="509587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图②</a:t>
            </a:r>
            <a:endParaRPr lang="en-US" altLang="zh-CN" sz="1800" dirty="0"/>
          </a:p>
        </p:txBody>
      </p:sp>
      <p:sp>
        <p:nvSpPr>
          <p:cNvPr id="8" name="QC_4_BD.10_8#64bdde006?iti=3&amp;htil=1&amp;vop=1&amp;pid=ff6c35c16&amp;color=0,0,0&amp;vtp=1&amp;bbb=1"/>
          <p:cNvSpPr/>
          <p:nvPr/>
        </p:nvSpPr>
        <p:spPr>
          <a:xfrm>
            <a:off x="9350979" y="4527288"/>
            <a:ext cx="509587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图③</a:t>
            </a:r>
            <a:endParaRPr lang="en-US" altLang="zh-CN" sz="1800" dirty="0"/>
          </a:p>
        </p:txBody>
      </p:sp>
      <p:sp>
        <p:nvSpPr>
          <p:cNvPr id="9" name="QC_4_AN.11_1#64bdde006.bracket?vop=1&amp;pid=ff6c35c16&amp;color=0,0,0&amp;vpa=4&amp;vtp=1"/>
          <p:cNvSpPr/>
          <p:nvPr/>
        </p:nvSpPr>
        <p:spPr>
          <a:xfrm>
            <a:off x="4444460" y="23239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QC_4_BD.10_9#64bdde006.choices?vop=1&amp;pid=ff6c35c16&amp;color=0,0,0&amp;vtp=1&amp;bbb=1"/>
              <p:cNvSpPr/>
              <p:nvPr/>
            </p:nvSpPr>
            <p:spPr>
              <a:xfrm>
                <a:off x="832104" y="4904732"/>
                <a:ext cx="10533888" cy="53613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2649347" algn="l"/>
                    <a:tab pos="5273294" algn="l"/>
                    <a:tab pos="79988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10" name="QC_4_BD.10_9#64bdde006.choices?vop=1&amp;pid=ff6c35c1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904732"/>
                <a:ext cx="10533888" cy="536131"/>
              </a:xfrm>
              <a:prstGeom prst="rect">
                <a:avLst/>
              </a:prstGeom>
              <a:blipFill>
                <a:blip r:embed="rId6"/>
                <a:stretch>
                  <a:fillRect l="-1389" b="-147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EX.12_1#64bdde006?vop=1&amp;pid=ff6c35c16&amp;color=0,0,0&amp;vtp=1&amp;bt=1&amp;bbb=1&amp;h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思路导引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本题中事件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经过两步移动后小球又回到阴影小正方体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分为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个互斥事件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向上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向下或水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平移动后又回到阴影小正方体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可利用全概率公式求解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AS.13_1#64bdde006?vop=1&amp;pid=ff6c35c16&amp;color=0,0,0&amp;vtp=1&amp;bbb=1&amp;hb=1"/>
              <p:cNvSpPr/>
              <p:nvPr/>
            </p:nvSpPr>
            <p:spPr>
              <a:xfrm>
                <a:off x="832104" y="1898007"/>
                <a:ext cx="10533888" cy="33642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【解析】由题意可得,一个小球从图中阴影小正方体出发,可以向上、向下或水平移动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,设小球向上移动为事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,小球水平移动为事件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,小球向下移动为事件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,小球回到阴影小正方体为事件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 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（注意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：全概率公式可用来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计算一个复杂事件的概率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,它需要将复杂事件的概率分解成若干简单事件的概率计算,即运用了“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化整为零” 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的思想处理问题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AS.13_1#64bdde006?vop=1&amp;pid=ff6c35c1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98007"/>
                <a:ext cx="10533888" cy="3364230"/>
              </a:xfrm>
              <a:prstGeom prst="rect">
                <a:avLst/>
              </a:prstGeom>
              <a:blipFill>
                <a:blip r:embed="rId3"/>
                <a:stretch>
                  <a:fillRect l="-1389" r="-2373" b="-41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2024</Words>
  <Application>Microsoft Office PowerPoint</Application>
  <PresentationFormat>宽屏</PresentationFormat>
  <Paragraphs>165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8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2025-10-20T08:17:34Z</dcterms:created>
  <dcterms:modified xsi:type="dcterms:W3CDTF">2025-10-20T08:20:56Z</dcterms:modified>
  <cp:category/>
  <cp:contentStatus/>
</cp:coreProperties>
</file>